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68" r:id="rId3"/>
    <p:sldId id="257" r:id="rId4"/>
    <p:sldId id="269" r:id="rId5"/>
    <p:sldId id="270" r:id="rId6"/>
    <p:sldId id="274" r:id="rId7"/>
    <p:sldId id="271" r:id="rId8"/>
    <p:sldId id="273" r:id="rId9"/>
    <p:sldId id="272" r:id="rId10"/>
    <p:sldId id="267" r:id="rId11"/>
    <p:sldId id="258" r:id="rId12"/>
    <p:sldId id="259" r:id="rId13"/>
    <p:sldId id="275" r:id="rId14"/>
    <p:sldId id="276" r:id="rId15"/>
    <p:sldId id="265" r:id="rId16"/>
    <p:sldId id="261" r:id="rId17"/>
    <p:sldId id="262" r:id="rId18"/>
    <p:sldId id="264" r:id="rId19"/>
    <p:sldId id="266" r:id="rId20"/>
    <p:sldId id="277" r:id="rId21"/>
  </p:sldIdLst>
  <p:sldSz cx="12192000" cy="6858000"/>
  <p:notesSz cx="987266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90774-6BD3-4033-86F8-2FF5957B9E87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D536A-9195-4662-9E47-06DC59A98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111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47DF-8DD8-4F64-B3EA-6B408B6042A7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80B3-C22A-4FEB-99C7-3B2956C41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526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47DF-8DD8-4F64-B3EA-6B408B6042A7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80B3-C22A-4FEB-99C7-3B2956C41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605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47DF-8DD8-4F64-B3EA-6B408B6042A7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80B3-C22A-4FEB-99C7-3B2956C41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85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47DF-8DD8-4F64-B3EA-6B408B6042A7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80B3-C22A-4FEB-99C7-3B2956C41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35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47DF-8DD8-4F64-B3EA-6B408B6042A7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80B3-C22A-4FEB-99C7-3B2956C41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47DF-8DD8-4F64-B3EA-6B408B6042A7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80B3-C22A-4FEB-99C7-3B2956C41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9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47DF-8DD8-4F64-B3EA-6B408B6042A7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80B3-C22A-4FEB-99C7-3B2956C41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86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47DF-8DD8-4F64-B3EA-6B408B6042A7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80B3-C22A-4FEB-99C7-3B2956C41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66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47DF-8DD8-4F64-B3EA-6B408B6042A7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80B3-C22A-4FEB-99C7-3B2956C41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55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47DF-8DD8-4F64-B3EA-6B408B6042A7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80B3-C22A-4FEB-99C7-3B2956C41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84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47DF-8DD8-4F64-B3EA-6B408B6042A7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80B3-C22A-4FEB-99C7-3B2956C41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58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227" y="365126"/>
            <a:ext cx="11500022" cy="90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4227" y="1573427"/>
            <a:ext cx="11500022" cy="4603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347DF-8DD8-4F64-B3EA-6B408B6042A7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180B3-C22A-4FEB-99C7-3B2956C41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48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 трендах в цифровой индустрии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3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Электронное обучение: кейсы </a:t>
            </a:r>
            <a:r>
              <a:rPr lang="ru-RU" dirty="0" err="1" smtClean="0"/>
              <a:t>ЮУрГУ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452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Blended</a:t>
            </a:r>
            <a:r>
              <a:rPr lang="ru-RU" dirty="0" smtClean="0"/>
              <a:t> </a:t>
            </a:r>
            <a:r>
              <a:rPr lang="ru-RU" dirty="0" err="1" smtClean="0"/>
              <a:t>learning</a:t>
            </a:r>
            <a:r>
              <a:rPr lang="ru-RU" dirty="0" smtClean="0"/>
              <a:t> </a:t>
            </a:r>
            <a:r>
              <a:rPr lang="ru-RU" sz="3200" dirty="0" smtClean="0"/>
              <a:t>(англ. смешанное обучение)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Гуманитарные дисциплины (эксперимент) – осенний семестр </a:t>
            </a:r>
            <a:br>
              <a:rPr lang="ru-RU" dirty="0" smtClean="0"/>
            </a:br>
            <a:r>
              <a:rPr lang="ru-RU" sz="2000" dirty="0" smtClean="0"/>
              <a:t>(подробнее доклад Е. </a:t>
            </a:r>
            <a:r>
              <a:rPr lang="ru-RU" sz="2000" dirty="0" err="1" smtClean="0"/>
              <a:t>Миляевой</a:t>
            </a:r>
            <a:r>
              <a:rPr lang="ru-RU" sz="2000" dirty="0" smtClean="0"/>
              <a:t>)</a:t>
            </a:r>
            <a:endParaRPr lang="ru-RU" dirty="0" smtClean="0"/>
          </a:p>
          <a:p>
            <a:r>
              <a:rPr lang="ru-RU" dirty="0" smtClean="0"/>
              <a:t>Все дисциплины очной формы обучения (более 3000) – весенний семестр: </a:t>
            </a:r>
          </a:p>
          <a:p>
            <a:pPr lvl="1"/>
            <a:r>
              <a:rPr lang="ru-RU" dirty="0" smtClean="0"/>
              <a:t>на каждой кафедре координатор ЭО</a:t>
            </a:r>
          </a:p>
          <a:p>
            <a:pPr lvl="1"/>
            <a:r>
              <a:rPr lang="ru-RU" dirty="0" smtClean="0"/>
              <a:t>минимальные требования к ЭУК</a:t>
            </a:r>
          </a:p>
          <a:p>
            <a:pPr lvl="1"/>
            <a:r>
              <a:rPr lang="ru-RU" dirty="0"/>
              <a:t>п</a:t>
            </a:r>
            <a:r>
              <a:rPr lang="ru-RU" dirty="0" smtClean="0"/>
              <a:t>ромежуточные отчеты о наполнении ЭУК и активности преподавателей</a:t>
            </a:r>
          </a:p>
          <a:p>
            <a:pPr marL="0" indent="0">
              <a:buNone/>
            </a:pPr>
            <a:r>
              <a:rPr lang="ru-RU" dirty="0" smtClean="0"/>
              <a:t>Цель — максимально широкое внедрение новых технологий обучения, прозрачность процесса обучения.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827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Адаптивное или персонализированное обучение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227" y="1573426"/>
            <a:ext cx="11500022" cy="50351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Технологии </a:t>
            </a:r>
            <a:r>
              <a:rPr lang="ru-RU" dirty="0"/>
              <a:t>планирования образовательной траектории и сложной модели оценки студента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 ИОДО первый опыт построения </a:t>
            </a:r>
            <a:r>
              <a:rPr lang="ru-RU" dirty="0"/>
              <a:t>индивидуальных траекторий на основе адаптивных тестов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«Экономика предприятий» (обучилось более 200 человек).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Курсы повышения квалификации «Тесты достижений»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(в том числе «Аналитика результатов тестирования» и «Адаптивное тестирование»)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684"/>
          <a:stretch/>
        </p:blipFill>
        <p:spPr>
          <a:xfrm>
            <a:off x="5270269" y="2137010"/>
            <a:ext cx="5444836" cy="187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33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Инклюзивное образование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Доступная среда</a:t>
            </a:r>
          </a:p>
          <a:p>
            <a:r>
              <a:rPr lang="ru-RU" dirty="0" smtClean="0"/>
              <a:t>Обучение педагогов взаимодействию </a:t>
            </a:r>
            <a:br>
              <a:rPr lang="ru-RU" dirty="0" smtClean="0"/>
            </a:br>
            <a:r>
              <a:rPr lang="ru-RU" dirty="0" smtClean="0"/>
              <a:t>с людьми с ОВЗ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8945" y="1268628"/>
            <a:ext cx="4705304" cy="31318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227" y="3641653"/>
            <a:ext cx="4006145" cy="266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6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Инклюзивное образование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Обучение иностранных студентов </a:t>
            </a:r>
            <a:r>
              <a:rPr lang="ru-RU" sz="2000" dirty="0" smtClean="0"/>
              <a:t>(</a:t>
            </a:r>
            <a:r>
              <a:rPr lang="ru-RU" sz="2000" dirty="0"/>
              <a:t>подробнее </a:t>
            </a:r>
            <a:r>
              <a:rPr lang="ru-RU" sz="2000" dirty="0" smtClean="0"/>
              <a:t>доклад Харченко </a:t>
            </a:r>
            <a:r>
              <a:rPr lang="ru-RU" sz="2000" dirty="0"/>
              <a:t>Е.В. </a:t>
            </a:r>
            <a:r>
              <a:rPr lang="ru-RU" sz="2000" dirty="0" smtClean="0"/>
              <a:t>и Казаковой </a:t>
            </a:r>
            <a:r>
              <a:rPr lang="ru-RU" sz="2000" dirty="0"/>
              <a:t>Ю.В.)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5396" t="12151" r="28571" b="21535"/>
          <a:stretch/>
        </p:blipFill>
        <p:spPr>
          <a:xfrm>
            <a:off x="2177143" y="2191657"/>
            <a:ext cx="7322610" cy="413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9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Видеоконтент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Видеостудия ИОДО </a:t>
            </a:r>
            <a:r>
              <a:rPr lang="ru-RU" sz="2000" dirty="0"/>
              <a:t>(подробнее доклад </a:t>
            </a:r>
            <a:r>
              <a:rPr lang="ru-RU" sz="2000" dirty="0" err="1" smtClean="0"/>
              <a:t>Колмычевской</a:t>
            </a:r>
            <a:r>
              <a:rPr lang="ru-RU" sz="2000" dirty="0" smtClean="0"/>
              <a:t> </a:t>
            </a:r>
            <a:r>
              <a:rPr lang="ru-RU" sz="2000" dirty="0"/>
              <a:t>Е.С.)</a:t>
            </a:r>
          </a:p>
          <a:p>
            <a:r>
              <a:rPr lang="ru-RU" dirty="0" smtClean="0"/>
              <a:t>короткие популярные видеоролики </a:t>
            </a:r>
          </a:p>
          <a:p>
            <a:r>
              <a:rPr lang="ru-RU" dirty="0" smtClean="0"/>
              <a:t>МООК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74" y="2579186"/>
            <a:ext cx="5567075" cy="371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96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Микрообучение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Мелкие порции контента (один вопрос)</a:t>
            </a:r>
          </a:p>
          <a:p>
            <a:r>
              <a:rPr lang="ru-RU" dirty="0" smtClean="0"/>
              <a:t>Мобильное обучение (смартфоны)</a:t>
            </a:r>
          </a:p>
          <a:p>
            <a:r>
              <a:rPr lang="ru-RU" dirty="0" smtClean="0"/>
              <a:t>Интерактивное обучение (мгновенная обратная связь от обучающегося)</a:t>
            </a:r>
          </a:p>
          <a:p>
            <a:r>
              <a:rPr lang="ru-RU" dirty="0" smtClean="0"/>
              <a:t>Регулярное обучение (привычка получать свежую информацию)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Корпоративные университеты так обучают персонал.</a:t>
            </a:r>
          </a:p>
          <a:p>
            <a:pPr marL="0" indent="0">
              <a:buNone/>
            </a:pPr>
            <a:r>
              <a:rPr lang="ru-RU" sz="2200" dirty="0" smtClean="0"/>
              <a:t>В </a:t>
            </a:r>
            <a:r>
              <a:rPr lang="ru-RU" sz="2200" dirty="0" err="1" smtClean="0"/>
              <a:t>ЮУрГУ</a:t>
            </a:r>
            <a:r>
              <a:rPr lang="ru-RU" sz="2200" dirty="0" smtClean="0"/>
              <a:t> сегодня нет </a:t>
            </a:r>
            <a:r>
              <a:rPr lang="ru-RU" sz="2200" dirty="0" err="1" smtClean="0"/>
              <a:t>микрообучения</a:t>
            </a:r>
            <a:r>
              <a:rPr lang="ru-RU" sz="2200" dirty="0" smtClean="0"/>
              <a:t> сотрудников, но есть задел:</a:t>
            </a:r>
          </a:p>
          <a:p>
            <a:r>
              <a:rPr lang="ru-RU" sz="2200" dirty="0"/>
              <a:t>Е</a:t>
            </a:r>
            <a:r>
              <a:rPr lang="ru-RU" sz="2200" dirty="0" smtClean="0"/>
              <a:t>женедельная онлайн лекция (программа </a:t>
            </a:r>
            <a:r>
              <a:rPr lang="ru-RU" sz="2200" dirty="0"/>
              <a:t>«Педагогические технологии в смарт-университете</a:t>
            </a:r>
            <a:r>
              <a:rPr lang="ru-RU" sz="2200" dirty="0" smtClean="0"/>
              <a:t>»).</a:t>
            </a:r>
          </a:p>
          <a:p>
            <a:r>
              <a:rPr lang="ru-RU" sz="2200" dirty="0" smtClean="0"/>
              <a:t>Модульное построение </a:t>
            </a:r>
            <a:r>
              <a:rPr lang="ru-RU" sz="2200" b="1" dirty="0" smtClean="0"/>
              <a:t>всех </a:t>
            </a:r>
            <a:r>
              <a:rPr lang="ru-RU" sz="2200" dirty="0" smtClean="0"/>
              <a:t>курсов повышения квалификации.</a:t>
            </a:r>
          </a:p>
          <a:p>
            <a:r>
              <a:rPr lang="ru-RU" sz="2200" dirty="0" smtClean="0"/>
              <a:t>Опыт в создании краткого </a:t>
            </a:r>
            <a:r>
              <a:rPr lang="ru-RU" sz="2200" dirty="0" err="1" smtClean="0"/>
              <a:t>видеоконтента</a:t>
            </a:r>
            <a:r>
              <a:rPr lang="ru-RU" sz="2200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673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Социальное обучение: </a:t>
            </a:r>
            <a:r>
              <a:rPr lang="en-US" dirty="0" smtClean="0"/>
              <a:t>“</a:t>
            </a:r>
            <a:r>
              <a:rPr lang="ru-RU" dirty="0" smtClean="0"/>
              <a:t>люди учат людей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Дети смотрят </a:t>
            </a:r>
            <a:r>
              <a:rPr lang="ru-RU" dirty="0" err="1" smtClean="0"/>
              <a:t>видеоблоги</a:t>
            </a:r>
            <a:r>
              <a:rPr lang="ru-RU" dirty="0" smtClean="0"/>
              <a:t> детей</a:t>
            </a:r>
          </a:p>
          <a:p>
            <a:r>
              <a:rPr lang="ru-RU" dirty="0"/>
              <a:t>Активные форумы «Вопрос-ответ</a:t>
            </a:r>
            <a:r>
              <a:rPr lang="ru-RU" dirty="0" smtClean="0"/>
              <a:t>» в программах дополнительного образования, </a:t>
            </a:r>
            <a:r>
              <a:rPr lang="ru-RU" dirty="0"/>
              <a:t>на которых участники курсов помогают друг </a:t>
            </a:r>
            <a:r>
              <a:rPr lang="ru-RU" dirty="0" smtClean="0"/>
              <a:t>другу  </a:t>
            </a:r>
            <a:br>
              <a:rPr lang="ru-RU" dirty="0" smtClean="0"/>
            </a:br>
            <a:r>
              <a:rPr lang="ru-RU" sz="2000" dirty="0" smtClean="0"/>
              <a:t>(Например, корпоративные курсы повышения квалификации преподавателей </a:t>
            </a:r>
            <a:r>
              <a:rPr lang="ru-RU" sz="2000" dirty="0" err="1" smtClean="0"/>
              <a:t>ЮУрГУ</a:t>
            </a:r>
            <a:r>
              <a:rPr lang="ru-RU" sz="2000" dirty="0" smtClean="0"/>
              <a:t> «Координатор электронного обучения» (124 чел.) и  «Педагогические технологии в смарт-университете» (636 чел.))</a:t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86770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Сотрудничество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11 лицей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/>
              <a:t>Программа для школьников «Создание публикаций в Интернете» </a:t>
            </a:r>
            <a:br>
              <a:rPr lang="ru-RU" dirty="0" smtClean="0"/>
            </a:br>
            <a:r>
              <a:rPr lang="ru-RU" sz="2400" dirty="0" smtClean="0"/>
              <a:t>(автор-разработчик Светлана Викторовна </a:t>
            </a:r>
            <a:r>
              <a:rPr lang="ru-RU" sz="2400" dirty="0" err="1" smtClean="0"/>
              <a:t>Коржук</a:t>
            </a:r>
            <a:r>
              <a:rPr lang="ru-RU" sz="2400" dirty="0" smtClean="0"/>
              <a:t>, преподаватель лицея 11). </a:t>
            </a:r>
            <a:endParaRPr lang="ru-RU" dirty="0" smtClean="0"/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ИЦАЭ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Проект с ДИУ «Атомный мир на ладони» </a:t>
            </a:r>
            <a:r>
              <a:rPr lang="ru-RU" sz="2000" dirty="0" smtClean="0"/>
              <a:t>(подробнее доклад Е. </a:t>
            </a:r>
            <a:r>
              <a:rPr lang="ru-RU" sz="2000" dirty="0" err="1" smtClean="0"/>
              <a:t>Колмычевской</a:t>
            </a:r>
            <a:r>
              <a:rPr lang="ru-RU" sz="2000" dirty="0" smtClean="0"/>
              <a:t>)</a:t>
            </a:r>
          </a:p>
          <a:p>
            <a:endParaRPr lang="ru-RU" sz="2000" dirty="0"/>
          </a:p>
          <a:p>
            <a:pPr marL="0" indent="0" algn="ctr">
              <a:buNone/>
            </a:pP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ЮУрГУ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готов стать площадкой для открытых онлайн проектов для детей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56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Peer-to-peer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227" y="1573427"/>
            <a:ext cx="11500022" cy="631388"/>
          </a:xfrm>
        </p:spPr>
        <p:txBody>
          <a:bodyPr/>
          <a:lstStyle/>
          <a:p>
            <a:r>
              <a:rPr lang="ru-RU" dirty="0" smtClean="0"/>
              <a:t>Проектное обучение</a:t>
            </a:r>
          </a:p>
        </p:txBody>
      </p:sp>
      <p:pic>
        <p:nvPicPr>
          <p:cNvPr id="1026" name="Picture 2" descr="ÐÑÐ¾ÐµÐºÑÐ½Ð¾Ðµ Ð¾Ð±ÑÑÐµÐ½Ð¸Ðµ Ð² Ð®Ð£ÑÐÐ£: Ð²ÑÐ· Ð²Ð½ÐµÐ´ÑÑÐµÑ ÑÐ¾Ð²ÑÐµÐ¼ÐµÐ½Ð½ÑÐµ ÑÐµÑÐ½Ð¾Ð»Ð¾Ð³Ð¸Ð¸ Ð¿Ð¾Ð´Ð³Ð¾ÑÐ¾Ð²ÐºÐ¸ ÐºÐ°Ð´ÑÐ¾Ð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852" y="2204815"/>
            <a:ext cx="6476771" cy="428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603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Цифровая трансформация рынка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12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Таким образом,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ЮУрГУ</a:t>
            </a:r>
            <a:r>
              <a:rPr lang="ru-RU" dirty="0" smtClean="0"/>
              <a:t> работает система открытости к взаимодействию с педагогами</a:t>
            </a:r>
          </a:p>
          <a:p>
            <a:r>
              <a:rPr lang="ru-RU" dirty="0" smtClean="0"/>
              <a:t>созданы все условия для реализации персонализированного обучения</a:t>
            </a:r>
          </a:p>
          <a:p>
            <a:r>
              <a:rPr lang="ru-RU" smtClean="0"/>
              <a:t>есть </a:t>
            </a:r>
            <a:r>
              <a:rPr lang="ru-RU" dirty="0" smtClean="0"/>
              <a:t>потенциал для совместного </a:t>
            </a:r>
            <a:r>
              <a:rPr lang="ru-RU" smtClean="0"/>
              <a:t>проектного обучения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855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Цифровая инфраструктура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Широкополосный доступ, высокоскоростной обмен данными, доступ </a:t>
            </a:r>
            <a:br>
              <a:rPr lang="ru-RU" dirty="0" smtClean="0"/>
            </a:br>
            <a:r>
              <a:rPr lang="ru-RU" dirty="0" smtClean="0"/>
              <a:t>к облачной инфраструктуре, дата-центрам и суперкомпьютерам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20%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среднегодовой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темп роста </a:t>
            </a:r>
            <a:r>
              <a:rPr lang="ru-RU" dirty="0" smtClean="0"/>
              <a:t>рынка цифровой инфраструктуры в ближайшие 5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013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Практическое внедрение цифровых технологий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Искусственный интеллект </a:t>
            </a:r>
          </a:p>
          <a:p>
            <a:r>
              <a:rPr lang="ru-RU" dirty="0" err="1" smtClean="0"/>
              <a:t>Блокчейн</a:t>
            </a:r>
            <a:endParaRPr lang="ru-RU" dirty="0" smtClean="0"/>
          </a:p>
          <a:p>
            <a:r>
              <a:rPr lang="ru-RU" dirty="0" smtClean="0"/>
              <a:t>Дополненная реальность</a:t>
            </a:r>
          </a:p>
          <a:p>
            <a:r>
              <a:rPr lang="ru-RU" dirty="0" smtClean="0"/>
              <a:t>Робототехнические системы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до 45% рабочих мест </a:t>
            </a:r>
            <a:r>
              <a:rPr lang="ru-RU" dirty="0" smtClean="0"/>
              <a:t>могут быть автоматизированы в 2019 г.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975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Цифровые рабочие места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Единое цифровое пространство — нет зависимости от физического места сотрудников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около 50% </a:t>
            </a:r>
            <a:r>
              <a:rPr lang="ru-RU" dirty="0" smtClean="0"/>
              <a:t>цифровой оптимизации рабочих мест к 2020 г.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604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вещей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Умные дома</a:t>
            </a:r>
          </a:p>
          <a:p>
            <a:r>
              <a:rPr lang="ru-RU" dirty="0" err="1" smtClean="0"/>
              <a:t>Беспилотники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Умные браслеты ...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sz="4300" dirty="0" smtClean="0">
                <a:solidFill>
                  <a:schemeClr val="accent1">
                    <a:lumMod val="50000"/>
                  </a:schemeClr>
                </a:solidFill>
              </a:rPr>
              <a:t>Человек</a:t>
            </a:r>
            <a:r>
              <a:rPr lang="ru-RU" dirty="0" smtClean="0"/>
              <a:t> </a:t>
            </a:r>
            <a:r>
              <a:rPr lang="ru-RU" sz="4300" dirty="0">
                <a:solidFill>
                  <a:schemeClr val="accent1">
                    <a:lumMod val="50000"/>
                  </a:schemeClr>
                </a:solidFill>
              </a:rPr>
              <a:t>определяет цель</a:t>
            </a:r>
            <a:r>
              <a:rPr lang="ru-RU" dirty="0" smtClean="0"/>
              <a:t>, указывает что должно получиться, </a:t>
            </a:r>
            <a:br>
              <a:rPr lang="ru-RU" dirty="0" smtClean="0"/>
            </a:br>
            <a:r>
              <a:rPr lang="ru-RU" dirty="0" smtClean="0"/>
              <a:t>а не как это сделать. </a:t>
            </a:r>
          </a:p>
          <a:p>
            <a:pPr marL="0" indent="0">
              <a:buNone/>
            </a:pPr>
            <a:r>
              <a:rPr lang="ru-RU" sz="4300" dirty="0">
                <a:solidFill>
                  <a:schemeClr val="accent1">
                    <a:lumMod val="50000"/>
                  </a:schemeClr>
                </a:solidFill>
              </a:rPr>
              <a:t>Система</a:t>
            </a:r>
            <a:r>
              <a:rPr lang="ru-RU" dirty="0" smtClean="0"/>
              <a:t> (сеть, в которую объединены вещи) анализирует данные и </a:t>
            </a:r>
            <a:r>
              <a:rPr lang="ru-RU" sz="4300" dirty="0" smtClean="0">
                <a:solidFill>
                  <a:schemeClr val="accent1">
                    <a:lumMod val="50000"/>
                  </a:schemeClr>
                </a:solidFill>
              </a:rPr>
              <a:t>сопровождает повседневные действия человека.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40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Кибербезопасность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Рост цифровых рисков —сопутствующий фактор </a:t>
            </a:r>
            <a:r>
              <a:rPr lang="ru-RU" dirty="0" err="1" smtClean="0"/>
              <a:t>цифровизации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60% компаний </a:t>
            </a:r>
            <a:r>
              <a:rPr lang="ru-RU" dirty="0" smtClean="0"/>
              <a:t>планируют рост расходов на защиту цифровых данных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073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Международный кодекс цифровой этики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Метатренд</a:t>
            </a:r>
            <a:r>
              <a:rPr lang="ru-RU" dirty="0" smtClean="0"/>
              <a:t> цифровых технологий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Необходим баланс</a:t>
            </a:r>
            <a:r>
              <a:rPr lang="ru-RU" dirty="0" smtClean="0"/>
              <a:t> между сверхскоростной генерацией «цифры» и ее безопасным потреблением.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172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профессии в цифровом мире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Непрерывное обновление и расширение компетенций.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«Скоро мы будем жить в мире, в котором профессии будут сменяться быстрее. Уже появились новые востребованные профессии: VR-инженер, оператор </a:t>
            </a:r>
            <a:r>
              <a:rPr lang="ru-RU" dirty="0" err="1" smtClean="0"/>
              <a:t>дронов</a:t>
            </a:r>
            <a:r>
              <a:rPr lang="ru-RU" dirty="0" smtClean="0"/>
              <a:t> и другие. Новая технологическая реальность ставит жесткие требования: больше работать, быть креативнее, иметь персональный подход </a:t>
            </a:r>
            <a:br>
              <a:rPr lang="ru-RU" dirty="0" smtClean="0"/>
            </a:br>
            <a:r>
              <a:rPr lang="ru-RU" dirty="0" smtClean="0"/>
              <a:t>к делу,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развивать новые навыки</a:t>
            </a:r>
            <a:r>
              <a:rPr lang="ru-RU" dirty="0" smtClean="0"/>
              <a:t>». </a:t>
            </a:r>
          </a:p>
          <a:p>
            <a:pPr marL="0" indent="0" algn="r">
              <a:buNone/>
            </a:pPr>
            <a:r>
              <a:rPr lang="ru-RU" dirty="0" smtClean="0"/>
              <a:t>Данила Шорох </a:t>
            </a:r>
          </a:p>
          <a:p>
            <a:pPr marL="0" indent="0" algn="r">
              <a:buNone/>
            </a:pPr>
            <a:r>
              <a:rPr lang="ru-RU" dirty="0" smtClean="0"/>
              <a:t>Арт-директор в «Москва-Сити»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6556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404</Words>
  <Application>Microsoft Office PowerPoint</Application>
  <PresentationFormat>Широкоэкранный</PresentationFormat>
  <Paragraphs>88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О трендах в цифровой индустрии</vt:lpstr>
      <vt:lpstr>Цифровая трансформация рынка</vt:lpstr>
      <vt:lpstr>Цифровая инфраструктура</vt:lpstr>
      <vt:lpstr>Практическое внедрение цифровых технологий</vt:lpstr>
      <vt:lpstr>Цифровые рабочие места</vt:lpstr>
      <vt:lpstr>Интернет вещей</vt:lpstr>
      <vt:lpstr>Кибербезопасность</vt:lpstr>
      <vt:lpstr>Международный кодекс цифровой этики</vt:lpstr>
      <vt:lpstr>Новые профессии в цифровом мире</vt:lpstr>
      <vt:lpstr>Электронное обучение: кейсы ЮУрГУ</vt:lpstr>
      <vt:lpstr>Blended learning (англ. смешанное обучение)</vt:lpstr>
      <vt:lpstr>Адаптивное или персонализированное обучение</vt:lpstr>
      <vt:lpstr>Инклюзивное образование</vt:lpstr>
      <vt:lpstr>Инклюзивное образование</vt:lpstr>
      <vt:lpstr>Видеоконтент</vt:lpstr>
      <vt:lpstr>Микрообучение</vt:lpstr>
      <vt:lpstr>Социальное обучение: “люди учат людей”</vt:lpstr>
      <vt:lpstr>Сотрудничество</vt:lpstr>
      <vt:lpstr>Peer-to-peer</vt:lpstr>
      <vt:lpstr>Таким образом,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трендах в цифровой индустрии</dc:title>
  <dc:creator>Елагина Ольга Борисовна</dc:creator>
  <cp:lastModifiedBy>User</cp:lastModifiedBy>
  <cp:revision>18</cp:revision>
  <cp:lastPrinted>2019-03-12T09:37:55Z</cp:lastPrinted>
  <dcterms:created xsi:type="dcterms:W3CDTF">2019-03-12T03:40:29Z</dcterms:created>
  <dcterms:modified xsi:type="dcterms:W3CDTF">2019-03-19T05:34:51Z</dcterms:modified>
</cp:coreProperties>
</file>